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">
          <p15:clr>
            <a:srgbClr val="A4A3A4"/>
          </p15:clr>
        </p15:guide>
        <p15:guide id="2" pos="2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" orient="horz"/>
        <p:guide pos="2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learning experiences in this unit prepare students for the mastery of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Expectations</a:t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LS4-1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Communicate scientific information that common ancestry and biological evolution are supported by multiple lines of empirical evidence.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LS4-2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Construct an explanation based on evidence that the process of evolution primarily results from four factors: (1) the potential for a species to increase in number, (2) the heritable genetic variation of individuals in a species due to mutation and sexual reproduction, (3) competition for limited resources, and (4) the proliferation of those organisms that are better able to survive and reproduce in the environment.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LS4-3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Apply concepts of statistics and probability to support explanations that organisms with an advantageous heritable trait tend to increase in proportion to organisms lacking this trait.</a:t>
            </a:r>
            <a:endParaRPr/>
          </a:p>
        </p:txBody>
      </p:sp>
      <p:sp>
        <p:nvSpPr>
          <p:cNvPr id="111" name="Google Shape;111;p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44" name="Google Shape;144;p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55" name="Google Shape;155;p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  <a:defRPr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Golden" showMasterSp="0">
  <p:cSld name="1_Divider Golde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2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rinter-friendly" showMasterSp="0">
  <p:cSld name="Divider printer-friend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3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Dark Background" showMasterSp="0">
  <p:cSld name="1_Divider Dark Background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4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 showMasterSp="0">
  <p:cSld name="Divider Purp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Fuschia" showMasterSp="0">
  <p:cSld name="Divider Fuschi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rgbClr val="CE3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 showMasterSp="0">
  <p:cSld name="Divider Blu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Red" showMasterSp="0">
  <p:cSld name="Divider Re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Yellow Green" showMasterSp="0">
  <p:cSld name="Divider Yellow Gree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ink" showMasterSp="0">
  <p:cSld name="Divider Pi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0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18" name="Google Shape;18;p3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06001" y="1662793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06001" y="230521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706001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rinter-friendly" showMasterSp="0">
  <p:cSld name="Title Slide printer-friend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500784" y="442000"/>
            <a:ext cx="8192173" cy="5456923"/>
            <a:chOff x="500784" y="442000"/>
            <a:chExt cx="8192173" cy="5456923"/>
          </a:xfrm>
        </p:grpSpPr>
        <p:sp>
          <p:nvSpPr>
            <p:cNvPr id="25" name="Google Shape;25;p4"/>
            <p:cNvSpPr/>
            <p:nvPr/>
          </p:nvSpPr>
          <p:spPr>
            <a:xfrm>
              <a:off x="500784" y="1646968"/>
              <a:ext cx="7150604" cy="4251955"/>
            </a:xfrm>
            <a:prstGeom prst="rect">
              <a:avLst/>
            </a:prstGeom>
            <a:noFill/>
            <a:ln cap="flat" cmpd="sng" w="1016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26" name="Google Shape;26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27;p4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701675" y="2305339"/>
            <a:ext cx="6400800" cy="1593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80"/>
              <a:buNone/>
              <a:defRPr b="1" sz="2400">
                <a:solidFill>
                  <a:srgbClr val="F2A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 Image" showMasterSp="0">
  <p:cSld name="Title Slide w Imag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5H77N.jpg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7352" y="1621329"/>
            <a:ext cx="7232339" cy="4305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MH_vertical logo.png" id="32" name="Google Shape;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2912" y="442000"/>
            <a:ext cx="1650045" cy="10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/>
        </p:nvSpPr>
        <p:spPr>
          <a:xfrm>
            <a:off x="8250090" y="229688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58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111126" y="1754187"/>
            <a:ext cx="7143749" cy="291306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730190" y="4435419"/>
            <a:ext cx="4704386" cy="21575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Transparent" showMasterSp="0">
  <p:cSld name="Title Slide Transpar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 copy.jpg"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3431"/>
            <a:ext cx="7302500" cy="6004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6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42" name="Google Shape;42;p6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43" name="Google Shape;4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730189" y="4435420"/>
            <a:ext cx="4741737" cy="227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Gray" showMasterSp="0">
  <p:cSld name="Title and Content Gray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457200" y="318213"/>
            <a:ext cx="68580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457200" y="1288647"/>
            <a:ext cx="6858000" cy="4662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 w.png"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8573" y="6398708"/>
            <a:ext cx="1917646" cy="34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45720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469265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1146175"/>
            <a:ext cx="39941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57200" y="1785937"/>
            <a:ext cx="399415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9"/>
          <p:cNvSpPr txBox="1"/>
          <p:nvPr>
            <p:ph idx="3" type="body"/>
          </p:nvPr>
        </p:nvSpPr>
        <p:spPr>
          <a:xfrm>
            <a:off x="4686300" y="1146175"/>
            <a:ext cx="40005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9"/>
          <p:cNvSpPr txBox="1"/>
          <p:nvPr>
            <p:ph idx="4" type="body"/>
          </p:nvPr>
        </p:nvSpPr>
        <p:spPr>
          <a:xfrm>
            <a:off x="4686300" y="1785937"/>
            <a:ext cx="40005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24799" y="6399660"/>
            <a:ext cx="1912424" cy="3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696996" y="184010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i="1" lang="en-US" sz="3200">
                <a:latin typeface="Cambria"/>
                <a:ea typeface="Cambria"/>
                <a:cs typeface="Cambria"/>
                <a:sym typeface="Cambria"/>
              </a:rPr>
              <a:t>HMH Science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Biology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Unit 8: Evidence for Evolution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Evidence for Evolution</a:t>
            </a:r>
            <a:endParaRPr/>
          </a:p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311100" y="5679999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b="0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Many species develop unique features that help them survive.</a:t>
            </a:r>
            <a:endParaRPr b="0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6431" y="337206"/>
            <a:ext cx="656635" cy="6280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8</a:t>
            </a:r>
            <a:endParaRPr/>
          </a:p>
        </p:txBody>
      </p:sp>
      <p:pic>
        <p:nvPicPr>
          <p:cNvPr id="126" name="Google Shape;126;p22" title="8.0.P-Walking Fish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688" y="1983477"/>
            <a:ext cx="5148425" cy="28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Evidence for Evolution</a:t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5800724" y="1413063"/>
            <a:ext cx="3343275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How do you think species change over time to adjust to varying conditions?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711923" y="4842701"/>
            <a:ext cx="476157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Over the course of 20 generations, some green anoles have developed stickier feet that allow them to survive better in habitats invaded by the brown anole.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8</a:t>
            </a:r>
            <a:endParaRPr/>
          </a:p>
        </p:txBody>
      </p:sp>
      <p:pic>
        <p:nvPicPr>
          <p:cNvPr descr="A lizard on a rock&#10;&#10;Description automatically generated" id="139" name="Google Shape;13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703" y="1099019"/>
            <a:ext cx="4994013" cy="3743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Driving Questions</a:t>
            </a:r>
            <a:endParaRPr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466649" y="866368"/>
            <a:ext cx="8087832" cy="4324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you move through the unit, gather evidence to help you answer the following questions: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 How do we know living things have changed over time?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 What are the mechanisms of natural selection, and how do they lead to changes in species over time?</a:t>
            </a:r>
            <a:b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3. How can environmental changes impact traits in a population?</a:t>
            </a:r>
            <a:endParaRPr/>
          </a:p>
        </p:txBody>
      </p:sp>
      <p:pic>
        <p:nvPicPr>
          <p:cNvPr descr="A drawing of a person&#10;&#10;Description automatically generated"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Unit Project</a:t>
            </a:r>
            <a:endParaRPr/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466649" y="1347183"/>
            <a:ext cx="8087832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Investigating the Evolution of Eyes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can you explain the evolution of eyes?</a:t>
            </a:r>
            <a:endParaRPr b="0" i="0" sz="25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8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465" y="5574925"/>
            <a:ext cx="31242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Unit Review</a:t>
            </a:r>
            <a:endParaRPr/>
          </a:p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466649" y="1017106"/>
            <a:ext cx="8087832" cy="509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Synthesize the Unit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concept map, other graphic organizer, or outline using the Study Guides you made for each lesson in this unit. Be sure to use evidence to support your claims.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When synthesizing individual information, remember to follow these general steps: 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Find the central idea of each piece of information.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Think about the relationships among the central ideas.</a:t>
            </a:r>
            <a:b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Combine the ideas to come up with a new understanding.</a:t>
            </a:r>
            <a:endParaRPr/>
          </a:p>
        </p:txBody>
      </p:sp>
      <p:pic>
        <p:nvPicPr>
          <p:cNvPr descr="A drawing of a person&#10;&#10;Description automatically generated" id="171" name="Google Shape;1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Unit 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i="1" lang="en-US"/>
              <a:t>frogfish walking video</a:t>
            </a:r>
            <a:r>
              <a:rPr lang="en-US"/>
              <a:t> ©Dive-Videos/Shutterstock; </a:t>
            </a:r>
            <a:r>
              <a:rPr i="1" lang="en-US"/>
              <a:t>green anole</a:t>
            </a:r>
            <a:r>
              <a:rPr lang="en-US"/>
              <a:t> ©Kenneth Jones/Alamy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i="1"/>
          </a:p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MH_PPT_TemplateF">
  <a:themeElements>
    <a:clrScheme name="HMH">
      <a:dk1>
        <a:srgbClr val="54585A"/>
      </a:dk1>
      <a:lt1>
        <a:srgbClr val="FFFFFF"/>
      </a:lt1>
      <a:dk2>
        <a:srgbClr val="F2A900"/>
      </a:dk2>
      <a:lt2>
        <a:srgbClr val="898D8D"/>
      </a:lt2>
      <a:accent1>
        <a:srgbClr val="6F83C1"/>
      </a:accent1>
      <a:accent2>
        <a:srgbClr val="CE3D95"/>
      </a:accent2>
      <a:accent3>
        <a:srgbClr val="00A8C8"/>
      </a:accent3>
      <a:accent4>
        <a:srgbClr val="EF4E45"/>
      </a:accent4>
      <a:accent5>
        <a:srgbClr val="B2B935"/>
      </a:accent5>
      <a:accent6>
        <a:srgbClr val="ED2C67"/>
      </a:accent6>
      <a:hlink>
        <a:srgbClr val="F48132"/>
      </a:hlink>
      <a:folHlink>
        <a:srgbClr val="72BE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